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embeddedFontLst>
    <p:embeddedFont>
      <p:font typeface="Roboto"/>
      <p:regular r:id="rId15"/>
      <p:bold r:id="rId16"/>
      <p:italic r:id="rId17"/>
      <p:boldItalic r:id="rId18"/>
    </p:embeddedFont>
    <p:embeddedFont>
      <p:font typeface="Roboto Mon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Mono-bold.fntdata"/><Relationship Id="rId11" Type="http://schemas.openxmlformats.org/officeDocument/2006/relationships/slide" Target="slides/slide7.xml"/><Relationship Id="rId22" Type="http://schemas.openxmlformats.org/officeDocument/2006/relationships/font" Target="fonts/RobotoMono-boldItalic.fntdata"/><Relationship Id="rId10" Type="http://schemas.openxmlformats.org/officeDocument/2006/relationships/slide" Target="slides/slide6.xml"/><Relationship Id="rId21" Type="http://schemas.openxmlformats.org/officeDocument/2006/relationships/font" Target="fonts/RobotoMono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Roboto-regular.fntdata"/><Relationship Id="rId14" Type="http://schemas.openxmlformats.org/officeDocument/2006/relationships/slide" Target="slides/slide10.xml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5" Type="http://schemas.openxmlformats.org/officeDocument/2006/relationships/slide" Target="slides/slide1.xml"/><Relationship Id="rId19" Type="http://schemas.openxmlformats.org/officeDocument/2006/relationships/font" Target="fonts/RobotoMono-regular.fntdata"/><Relationship Id="rId6" Type="http://schemas.openxmlformats.org/officeDocument/2006/relationships/slide" Target="slides/slide2.xml"/><Relationship Id="rId18" Type="http://schemas.openxmlformats.org/officeDocument/2006/relationships/font" Target="fonts/Roboto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 sure if you've been out in public lately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While you were out, did you get a chance to look up from your phone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you did, you may have noticed that everyone is addicted to their phones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 companies have highly skilled people working out the best way to keep you engaged. Why?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474caae7c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474caae7c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Thousands of these techniques.</a:t>
            </a:r>
            <a:b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Dont be these guys. Use technology because YOU want to and recognise when you’re falling victim to these tricks.</a:t>
            </a:r>
            <a:b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more apps you have, the more chance of being drawn in by these tricks.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When we create apps, we have a choice.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We can enjoy these dirty tricks to engage and probably addict our audience and there's not necessarily anything wrong with that.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But we could instead create UXs that respect users, their time, intelligence, attention, in the same way we protect their privacy.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745317e0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745317e0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Let's go through a few of those tricks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473eabade_0_2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473eabade_0_2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Little wins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t/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When we pull our phone out of our pocket, we’re </a:t>
            </a:r>
            <a:r>
              <a:rPr i="1" lang="en"/>
              <a:t>playing a slot machine</a:t>
            </a:r>
            <a:r>
              <a:rPr lang="en"/>
              <a:t> to see what notifications we got.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When we pull to refresh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When we scroll down on insta, see the next photo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When we swipe faces left/right on dating apps like Tinder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When we tap the # of red notifications, we’re </a:t>
            </a:r>
            <a:r>
              <a:rPr i="1" lang="en"/>
              <a:t>playing a slot machine </a:t>
            </a:r>
            <a:r>
              <a:rPr lang="en"/>
              <a:t>to what’s underneath.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473eabade_0_2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473eabade_0_2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if I miss some important news?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will I miss if I un-friend someone?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if the next tinder profile is from the heavens?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Truth is, we will </a:t>
            </a:r>
            <a:r>
              <a:rPr i="1" lang="en"/>
              <a:t>always </a:t>
            </a:r>
            <a:r>
              <a:rPr lang="en"/>
              <a:t>miss something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But if you don’t see it, you don’t miss it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473eabade_0_2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473eabade_0_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Wow he tagged me! But no, Facebook suggested it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LinkedIn, Insta etc automatically adds lots of people - that person wasn’t just thinking about you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473eabade_0_2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473eabade_0_2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Forget respectful delivery. Interruption is good for business. Messenger apps tell you when someone has read your message.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Push model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473eabade_0_2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473eabade_0_2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keep people consuming, when they aren’t hungry any more?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Infinite scrolling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YouTube Autoplay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Spotify continues playing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Article websites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473eabade_0_3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473eabade_0_3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 to Facebook to do something, 20 minutes later…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Supermarkets have the milk at the back, or pharmacy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473eabade_0_3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473eabade_0_3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Used by sales people. Give them an inch..and they’ll take you all day. Not forthcoming about the amount of time it will take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Are you addicted to your smartphone?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1680300" y="3049450"/>
            <a:ext cx="5783400" cy="123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Stuart Dobson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 Mono"/>
                <a:ea typeface="Roboto Mono"/>
                <a:cs typeface="Roboto Mono"/>
                <a:sym typeface="Roboto Mono"/>
              </a:rPr>
              <a:t>s</a:t>
            </a:r>
            <a:r>
              <a:rPr lang="en" sz="1800">
                <a:latin typeface="Roboto Mono"/>
                <a:ea typeface="Roboto Mono"/>
                <a:cs typeface="Roboto Mono"/>
                <a:sym typeface="Roboto Mono"/>
              </a:rPr>
              <a:t>tuartdobson.net 		@stuartdotnet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962" y="10488"/>
            <a:ext cx="7690075" cy="512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Slot Machine in a billion pockets</a:t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7350" y="1619250"/>
            <a:ext cx="58293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FOMO</a:t>
            </a:r>
            <a:endParaRPr/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0750" y="1623950"/>
            <a:ext cx="4572000" cy="252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Social Approval</a:t>
            </a:r>
            <a:endParaRPr/>
          </a:p>
        </p:txBody>
      </p:sp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3525" y="1543050"/>
            <a:ext cx="6076950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387900" y="434650"/>
            <a:ext cx="8368200" cy="71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Instant Interruption</a:t>
            </a:r>
            <a:endParaRPr/>
          </a:p>
        </p:txBody>
      </p:sp>
      <p:pic>
        <p:nvPicPr>
          <p:cNvPr id="86" name="Google Shape;8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5225" y="1144400"/>
            <a:ext cx="5173549" cy="3691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“Bottomless bowls”</a:t>
            </a:r>
            <a:endParaRPr/>
          </a:p>
        </p:txBody>
      </p:sp>
      <p:pic>
        <p:nvPicPr>
          <p:cNvPr id="92" name="Google Shape;9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3050" y="1228663"/>
            <a:ext cx="6057900" cy="341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While you’re here...</a:t>
            </a:r>
            <a:endParaRPr/>
          </a:p>
        </p:txBody>
      </p:sp>
      <p:pic>
        <p:nvPicPr>
          <p:cNvPr id="98" name="Google Shape;9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5950" y="1228663"/>
            <a:ext cx="6096000" cy="345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Foot in the Door</a:t>
            </a:r>
            <a:endParaRPr/>
          </a:p>
        </p:txBody>
      </p:sp>
      <p:pic>
        <p:nvPicPr>
          <p:cNvPr id="104" name="Google Shape;10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0300" y="1928813"/>
            <a:ext cx="4648200" cy="159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